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0" r:id="rId1"/>
  </p:sldMasterIdLst>
  <p:notesMasterIdLst>
    <p:notesMasterId r:id="rId51"/>
  </p:notesMasterIdLst>
  <p:handoutMasterIdLst>
    <p:handoutMasterId r:id="rId52"/>
  </p:handoutMasterIdLst>
  <p:sldIdLst>
    <p:sldId id="300" r:id="rId2"/>
    <p:sldId id="395" r:id="rId3"/>
    <p:sldId id="301" r:id="rId4"/>
    <p:sldId id="390" r:id="rId5"/>
    <p:sldId id="302" r:id="rId6"/>
    <p:sldId id="305" r:id="rId7"/>
    <p:sldId id="391" r:id="rId8"/>
    <p:sldId id="303" r:id="rId9"/>
    <p:sldId id="304" r:id="rId10"/>
    <p:sldId id="306" r:id="rId11"/>
    <p:sldId id="307" r:id="rId12"/>
    <p:sldId id="308" r:id="rId13"/>
    <p:sldId id="317" r:id="rId14"/>
    <p:sldId id="388" r:id="rId15"/>
    <p:sldId id="389" r:id="rId16"/>
    <p:sldId id="393" r:id="rId17"/>
    <p:sldId id="619" r:id="rId18"/>
    <p:sldId id="620" r:id="rId19"/>
    <p:sldId id="528" r:id="rId20"/>
    <p:sldId id="526" r:id="rId21"/>
    <p:sldId id="527" r:id="rId22"/>
    <p:sldId id="525" r:id="rId23"/>
    <p:sldId id="529" r:id="rId24"/>
    <p:sldId id="406" r:id="rId25"/>
    <p:sldId id="397" r:id="rId26"/>
    <p:sldId id="398" r:id="rId27"/>
    <p:sldId id="313" r:id="rId28"/>
    <p:sldId id="396" r:id="rId29"/>
    <p:sldId id="399" r:id="rId30"/>
    <p:sldId id="400" r:id="rId31"/>
    <p:sldId id="392" r:id="rId32"/>
    <p:sldId id="309" r:id="rId33"/>
    <p:sldId id="312" r:id="rId34"/>
    <p:sldId id="310" r:id="rId35"/>
    <p:sldId id="387" r:id="rId36"/>
    <p:sldId id="311" r:id="rId37"/>
    <p:sldId id="315" r:id="rId38"/>
    <p:sldId id="314" r:id="rId39"/>
    <p:sldId id="316" r:id="rId40"/>
    <p:sldId id="394" r:id="rId41"/>
    <p:sldId id="403" r:id="rId42"/>
    <p:sldId id="402" r:id="rId43"/>
    <p:sldId id="404" r:id="rId44"/>
    <p:sldId id="405" r:id="rId45"/>
    <p:sldId id="381" r:id="rId46"/>
    <p:sldId id="382" r:id="rId47"/>
    <p:sldId id="383" r:id="rId48"/>
    <p:sldId id="384" r:id="rId49"/>
    <p:sldId id="385" r:id="rId50"/>
  </p:sldIdLst>
  <p:sldSz cx="9144000" cy="5143500" type="screen16x9"/>
  <p:notesSz cx="6881813" cy="9710738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47-00 : Introduction" id="{DFB51BDA-CBA7-4221-BE2C-7E05B6FA6731}">
          <p14:sldIdLst>
            <p14:sldId id="300"/>
            <p14:sldId id="395"/>
            <p14:sldId id="301"/>
            <p14:sldId id="390"/>
            <p14:sldId id="302"/>
            <p14:sldId id="305"/>
          </p14:sldIdLst>
        </p14:section>
        <p14:section name="47-03 : widgets de base" id="{7682E8A8-83FF-4870-8A16-808484CC4645}">
          <p14:sldIdLst>
            <p14:sldId id="391"/>
            <p14:sldId id="303"/>
            <p14:sldId id="304"/>
            <p14:sldId id="306"/>
            <p14:sldId id="307"/>
            <p14:sldId id="308"/>
            <p14:sldId id="317"/>
            <p14:sldId id="388"/>
            <p14:sldId id="389"/>
          </p14:sldIdLst>
        </p14:section>
        <p14:section name="47-05 : MVC" id="{8B6226EA-C7A7-4E19-A541-7ACE84F09CA3}">
          <p14:sldIdLst>
            <p14:sldId id="393"/>
            <p14:sldId id="619"/>
            <p14:sldId id="620"/>
            <p14:sldId id="528"/>
            <p14:sldId id="526"/>
            <p14:sldId id="527"/>
            <p14:sldId id="525"/>
            <p14:sldId id="529"/>
          </p14:sldIdLst>
        </p14:section>
        <p14:section name="47-07 : widgets avancés" id="{9374F500-6701-443C-A017-1115D8A0C3E5}">
          <p14:sldIdLst>
            <p14:sldId id="406"/>
            <p14:sldId id="397"/>
            <p14:sldId id="398"/>
            <p14:sldId id="313"/>
            <p14:sldId id="396"/>
            <p14:sldId id="399"/>
            <p14:sldId id="400"/>
          </p14:sldIdLst>
        </p14:section>
        <p14:section name="47-13 : widgets animés" id="{F7DFCD83-02BA-412D-9109-D0D97E4EF9C4}">
          <p14:sldIdLst>
            <p14:sldId id="392"/>
            <p14:sldId id="309"/>
            <p14:sldId id="312"/>
            <p14:sldId id="310"/>
            <p14:sldId id="387"/>
            <p14:sldId id="311"/>
            <p14:sldId id="315"/>
            <p14:sldId id="314"/>
            <p14:sldId id="316"/>
            <p14:sldId id="394"/>
          </p14:sldIdLst>
        </p14:section>
        <p14:section name="47-23 : widgets base de données" id="{A62AEF8F-86CF-4F25-9F25-84D1B234FBA0}">
          <p14:sldIdLst>
            <p14:sldId id="403"/>
            <p14:sldId id="402"/>
            <p14:sldId id="404"/>
            <p14:sldId id="405"/>
          </p14:sldIdLst>
        </p14:section>
        <p14:section name="47-91 : couleurs" id="{A1F3A296-74DC-43A4-9809-388C05701717}">
          <p14:sldIdLst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55" autoAdjust="0"/>
    <p:restoredTop sz="94265" autoAdjust="0"/>
  </p:normalViewPr>
  <p:slideViewPr>
    <p:cSldViewPr snapToGrid="0">
      <p:cViewPr varScale="1">
        <p:scale>
          <a:sx n="109" d="100"/>
          <a:sy n="109" d="100"/>
        </p:scale>
        <p:origin x="126" y="6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7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14" y="9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176F73A3-BF7C-4490-9D35-36E4B85DC69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24710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4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14-01-25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8638" y="1214438"/>
            <a:ext cx="5824537" cy="3276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1" tIns="47395" rIns="94791" bIns="47395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73292"/>
            <a:ext cx="5505450" cy="3823604"/>
          </a:xfrm>
          <a:prstGeom prst="rect">
            <a:avLst/>
          </a:prstGeom>
        </p:spPr>
        <p:txBody>
          <a:bodyPr vert="horz" lIns="94791" tIns="47395" rIns="94791" bIns="473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15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0bd7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00bd7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6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0bd76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00bd76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0bd76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00bd76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5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0bd76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00bd76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1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00bd7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00bd7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299B35-F046-4B04-9C78-5457955A7834}" type="datetime1">
              <a:rPr lang="fr-BE" smtClean="0"/>
              <a:t>14-01-25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44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620000" cy="162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47FF5-9446-4A07-B436-F6DD714C6BAB}" type="datetime1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08529"/>
            <a:ext cx="7886700" cy="122115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080000" cy="108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CD5042-4816-441E-91D4-1734CC680527}" type="datetime1">
              <a:rPr lang="fr-BE" smtClean="0"/>
              <a:t>14-01-25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1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65B6BB-7DE3-45A4-8937-F971046B025E}" type="datetime1">
              <a:rPr lang="fr-BE" smtClean="0"/>
              <a:t>14-01-25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5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ED058A-4D34-4B7B-8EF0-FD552AB1B024}" type="datetime1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4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407CF-F3F1-4CF8-8AD8-1D35D23BDA06}" type="datetime1">
              <a:rPr lang="fr-BE" smtClean="0"/>
              <a:t>14-01-25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1309D0-664A-45F7-87F7-31E1A3EE09A0}" type="datetime1">
              <a:rPr lang="fr-BE" smtClean="0"/>
              <a:t>14-01-25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BAEDAFC-6863-4EF6-8E45-E9E539801335}" type="datetime1">
              <a:rPr lang="fr-BE" smtClean="0"/>
              <a:t>14-01-25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6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87" y="4289794"/>
            <a:ext cx="784928" cy="6858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A64427-4FB3-D551-6A76-D114B4F5A8B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6" y="4289793"/>
            <a:ext cx="784928" cy="68585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335240-8797-91BB-C7C8-4DE1D700B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03B3C-6A92-4C2A-8931-BBA577890A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2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84" r:id="rId3"/>
    <p:sldLayoutId id="2147483882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developpez.com/cours/TutoSwinnen/?page=Chapitre8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noProof="0">
                <a:solidFill>
                  <a:schemeClr val="accent2"/>
                </a:solidFill>
              </a:rPr>
              <a:t>Partie 47 :</a:t>
            </a:r>
            <a:br>
              <a:rPr lang="fr-BE" noProof="0">
                <a:solidFill>
                  <a:schemeClr val="accent2"/>
                </a:solidFill>
              </a:rPr>
            </a:br>
            <a:r>
              <a:rPr lang="fr-BE" noProof="0">
                <a:solidFill>
                  <a:schemeClr val="accent2"/>
                </a:solidFill>
              </a:rPr>
              <a:t>Graphical User Interface (GUI)</a:t>
            </a:r>
            <a:endParaRPr lang="fr-BE" noProof="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/>
              <a:t>Python : "tkinter"</a:t>
            </a:r>
          </a:p>
        </p:txBody>
      </p:sp>
    </p:spTree>
    <p:extLst>
      <p:ext uri="{BB962C8B-B14F-4D97-AF65-F5344CB8AC3E}">
        <p14:creationId xmlns:p14="http://schemas.microsoft.com/office/powerpoint/2010/main" val="3125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47-03-01 </a:t>
            </a:r>
            <a:r>
              <a:rPr lang="fr-BE" dirty="0"/>
              <a:t>: architecture générale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52" y="1766273"/>
            <a:ext cx="1581150" cy="229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644" y="1766273"/>
            <a:ext cx="1580952" cy="2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896" y="1766273"/>
            <a:ext cx="1580952" cy="22952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2C3C23-5B5E-42B2-BEE1-05778BA074F3}"/>
              </a:ext>
            </a:extLst>
          </p:cNvPr>
          <p:cNvSpPr txBox="1"/>
          <p:nvPr/>
        </p:nvSpPr>
        <p:spPr>
          <a:xfrm>
            <a:off x="2669218" y="4600570"/>
            <a:ext cx="397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/>
              <a:t>Fichier</a:t>
            </a:r>
            <a:r>
              <a:rPr lang="fr-BE" i="1"/>
              <a:t> 47-03-01-sample</a:t>
            </a:r>
            <a:r>
              <a:rPr lang="fr-BE" i="1" dirty="0"/>
              <a:t>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2CA949-37F1-6C8B-2A2B-5C7D69D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47-03-01 : architecture générale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67" y="1130226"/>
            <a:ext cx="8328314" cy="3263504"/>
          </a:xfrm>
        </p:spPr>
        <p:txBody>
          <a:bodyPr numCol="2">
            <a:noAutofit/>
          </a:bodyPr>
          <a:lstStyle/>
          <a:p>
            <a:r>
              <a:rPr lang="fr-BE" sz="1800" dirty="0"/>
              <a:t>importer le module </a:t>
            </a:r>
            <a:r>
              <a:rPr lang="fr-BE" sz="1800" dirty="0" err="1"/>
              <a:t>tkinter</a:t>
            </a:r>
            <a:endParaRPr lang="fr-BE" sz="1800" dirty="0"/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fr-BE" sz="1800" dirty="0"/>
              <a:t>ouvrir une fenêtre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"entry", l'afficher et y placer le curseur de la souris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 = Entry(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e.focus_set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zone pour afficher du texte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=20 )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br>
              <a:rPr lang="fr-BE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800" dirty="0"/>
              <a:t>définir la commande pour le bouton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callback():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t.insert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(END,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()+"\n"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e.delete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 END)</a:t>
            </a:r>
          </a:p>
          <a:p>
            <a:r>
              <a:rPr lang="fr-BE" sz="1800" dirty="0"/>
              <a:t>créer un bouton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Button(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command=callback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que le programme reste à l'écoute des </a:t>
            </a:r>
            <a:r>
              <a:rPr lang="fr-BE" sz="1800" dirty="0" err="1"/>
              <a:t>événéments</a:t>
            </a:r>
            <a:r>
              <a:rPr lang="fr-BE" sz="1800" dirty="0"/>
              <a:t> :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window.mainloop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DB1AC-0FEE-4AF2-8838-D277DC601C1F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0A556-5401-3E25-D546-077120B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47-03-02 </a:t>
            </a:r>
            <a:r>
              <a:rPr lang="fr-BE" dirty="0"/>
              <a:t>: la calculatrice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BE" dirty="0"/>
                  <a:t>Reproduisez les fonctionnalités de la calculatrice ci-contre </a:t>
                </a:r>
              </a:p>
              <a:p>
                <a:r>
                  <a:rPr lang="fr-BE" dirty="0"/>
                  <a:t>Première étape : uniquement</a:t>
                </a:r>
              </a:p>
              <a:p>
                <a:pPr lvl="1"/>
                <a:r>
                  <a:rPr lang="fr-BE" dirty="0"/>
                  <a:t>Les chiffres 1, 2, 3</a:t>
                </a:r>
              </a:p>
              <a:p>
                <a:pPr lvl="1"/>
                <a:r>
                  <a:rPr lang="fr-BE" dirty="0"/>
                  <a:t>Les opérations +, = et C (</a:t>
                </a:r>
                <a:r>
                  <a:rPr lang="fr-BE" dirty="0" err="1"/>
                  <a:t>clear</a:t>
                </a:r>
                <a:r>
                  <a:rPr lang="fr-BE" dirty="0"/>
                  <a:t>)</a:t>
                </a:r>
              </a:p>
              <a:p>
                <a:r>
                  <a:rPr lang="fr-BE" dirty="0"/>
                  <a:t>Deuxième étape </a:t>
                </a:r>
              </a:p>
              <a:p>
                <a:pPr lvl="1"/>
                <a:r>
                  <a:rPr lang="fr-BE" dirty="0"/>
                  <a:t>Les chiffres 4, 5, 6</a:t>
                </a:r>
              </a:p>
              <a:p>
                <a:pPr lvl="1"/>
                <a:r>
                  <a:rPr lang="fr-BE" dirty="0"/>
                  <a:t>Les opérations M+, M-, MR, MC</a:t>
                </a:r>
              </a:p>
              <a:p>
                <a:pPr lvl="1"/>
                <a:r>
                  <a:rPr lang="fr-BE" dirty="0"/>
                  <a:t>Les opérations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fr-BE" dirty="0"/>
              </a:p>
              <a:p>
                <a:r>
                  <a:rPr lang="fr-BE" dirty="0"/>
                  <a:t>Troisième étape </a:t>
                </a:r>
              </a:p>
              <a:p>
                <a:pPr lvl="1"/>
                <a:r>
                  <a:rPr lang="fr-BE" dirty="0"/>
                  <a:t>Les chiffres 7, 8, 9</a:t>
                </a:r>
              </a:p>
              <a:p>
                <a:pPr lvl="1"/>
                <a:r>
                  <a:rPr lang="fr-BE" dirty="0"/>
                  <a:t>Les opérations -, *, / </a:t>
                </a:r>
              </a:p>
              <a:p>
                <a:pPr lvl="1"/>
                <a:endParaRPr lang="fr-BE" dirty="0"/>
              </a:p>
              <a:p>
                <a:pPr lvl="1"/>
                <a:endParaRPr lang="fr-B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97" t="-289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038" y="1316603"/>
            <a:ext cx="1962424" cy="32675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F8134E-47CB-3FF8-5A19-86EF78C0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A73E9-E3E1-4280-9D3D-52910942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47-03-03 </a:t>
            </a:r>
            <a:r>
              <a:rPr lang="fr-BE" dirty="0"/>
              <a:t>: le convertisseur d'adresse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A00BC-7153-4AF0-9151-42FFFCC1C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Problème posé : </a:t>
            </a:r>
          </a:p>
          <a:p>
            <a:pPr lvl="1"/>
            <a:r>
              <a:rPr lang="fr-BE" dirty="0"/>
              <a:t>L'utilisateur entre une adresse IP en valeurs décimales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193.224.49.7</a:t>
            </a:r>
          </a:p>
          <a:p>
            <a:pPr lvl="1"/>
            <a:r>
              <a:rPr lang="fr-BE" dirty="0"/>
              <a:t>L'application affiche la même valeur en binaire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11000001.11100000.</a:t>
            </a:r>
            <a:b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00110001.00000111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99E98-9DBF-4504-B8D6-4ED40C4A6B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9150" y="2066528"/>
            <a:ext cx="3886200" cy="1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46D76-4BE6-71F5-C7E4-7EA4131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47-03-04 : combobox, sample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333186-A58C-CB02-CA46-59A27E0A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43" y="1464654"/>
            <a:ext cx="6685714" cy="297142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2801A-A69F-B416-5C34-B7839F4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47-03-05 : listbox, sample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C61CE52-4337-DF3C-B193-D05FCBD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962" y="1268016"/>
            <a:ext cx="2233296" cy="3555643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3372D-4E25-61BC-2868-F217A913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91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938-F5E1-3093-5B61-9DD4908D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B08A9AA-9B8A-18EA-7A10-551BBCA6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47-05 : Model View Controller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AAA12D-85F1-56E4-3937-ABB723E4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>
                <a:sym typeface="Calibri"/>
              </a:rPr>
              <a:t>Modèle </a:t>
            </a:r>
          </a:p>
          <a:p>
            <a:r>
              <a:rPr lang="fr-BE">
                <a:sym typeface="Calibri"/>
              </a:rPr>
              <a:t>Vue </a:t>
            </a:r>
          </a:p>
          <a:p>
            <a:r>
              <a:rPr lang="fr-BE">
                <a:sym typeface="Calibri"/>
              </a:rPr>
              <a:t>Contrôleur</a:t>
            </a:r>
          </a:p>
          <a:p>
            <a:r>
              <a:rPr lang="fr-BE">
                <a:sym typeface="Calibri"/>
              </a:rPr>
              <a:t>Avantages </a:t>
            </a:r>
          </a:p>
          <a:p>
            <a:r>
              <a:rPr lang="fr-BE">
                <a:sym typeface="Calibri"/>
              </a:rPr>
              <a:t>Inconvénients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EA4A2B2-2A9B-AFA5-FECF-792D46A1C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6557BD-5772-58C9-7189-51D36C1A8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5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B306D0-8F45-431C-829D-319933BC2D5C}"/>
              </a:ext>
            </a:extLst>
          </p:cNvPr>
          <p:cNvSpPr/>
          <p:nvPr/>
        </p:nvSpPr>
        <p:spPr>
          <a:xfrm>
            <a:off x="7094581" y="186358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B8D9BE-60A9-4D45-AA94-865A2D6DEF7C}"/>
              </a:ext>
            </a:extLst>
          </p:cNvPr>
          <p:cNvSpPr/>
          <p:nvPr/>
        </p:nvSpPr>
        <p:spPr>
          <a:xfrm>
            <a:off x="597350" y="457574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err="1"/>
              <a:t>View</a:t>
            </a:r>
            <a:endParaRPr lang="fr-BE" sz="1800"/>
          </a:p>
        </p:txBody>
      </p:sp>
      <p:sp>
        <p:nvSpPr>
          <p:cNvPr id="10" name="Émoticône 9">
            <a:extLst>
              <a:ext uri="{FF2B5EF4-FFF2-40B4-BE49-F238E27FC236}">
                <a16:creationId xmlns:a16="http://schemas.microsoft.com/office/drawing/2014/main" id="{E0A74331-34A2-42B4-89A0-803C4103F4A9}"/>
              </a:ext>
            </a:extLst>
          </p:cNvPr>
          <p:cNvSpPr/>
          <p:nvPr/>
        </p:nvSpPr>
        <p:spPr>
          <a:xfrm>
            <a:off x="826218" y="3472707"/>
            <a:ext cx="1041722" cy="894812"/>
          </a:xfrm>
          <a:prstGeom prst="smileyFac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D8E4AA57-B523-4E03-819A-0C9869910FE7}"/>
              </a:ext>
            </a:extLst>
          </p:cNvPr>
          <p:cNvSpPr/>
          <p:nvPr/>
        </p:nvSpPr>
        <p:spPr>
          <a:xfrm>
            <a:off x="1347079" y="1351651"/>
            <a:ext cx="598990" cy="1912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BE" sz="1800"/>
              <a:t>display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B8E2F87-9D39-48E5-8A5C-855C39278E90}"/>
              </a:ext>
            </a:extLst>
          </p:cNvPr>
          <p:cNvSpPr/>
          <p:nvPr/>
        </p:nvSpPr>
        <p:spPr>
          <a:xfrm rot="10800000">
            <a:off x="699138" y="1308776"/>
            <a:ext cx="598990" cy="1947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64C457F-DBC0-4CE6-8C49-4A7E98007072}"/>
              </a:ext>
            </a:extLst>
          </p:cNvPr>
          <p:cNvSpPr/>
          <p:nvPr/>
        </p:nvSpPr>
        <p:spPr>
          <a:xfrm rot="18559856">
            <a:off x="2735597" y="833749"/>
            <a:ext cx="463064" cy="157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event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A5A6950-8E0E-D8D1-C57D-49FF60BB9787}"/>
              </a:ext>
            </a:extLst>
          </p:cNvPr>
          <p:cNvSpPr/>
          <p:nvPr/>
        </p:nvSpPr>
        <p:spPr>
          <a:xfrm rot="3264636">
            <a:off x="5563823" y="-25321"/>
            <a:ext cx="463064" cy="2021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data </a:t>
            </a:r>
            <a:r>
              <a:rPr lang="fr-BE" sz="1500"/>
              <a:t>(SELECT)</a:t>
            </a:r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F8E0419E-5D86-4A6A-48C2-764C046C9898}"/>
              </a:ext>
            </a:extLst>
          </p:cNvPr>
          <p:cNvSpPr/>
          <p:nvPr/>
        </p:nvSpPr>
        <p:spPr>
          <a:xfrm rot="3263893">
            <a:off x="5901686" y="268042"/>
            <a:ext cx="463064" cy="206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request data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B300FCA3-67DC-AEA0-ED5E-92139F9B46D4}"/>
              </a:ext>
            </a:extLst>
          </p:cNvPr>
          <p:cNvSpPr/>
          <p:nvPr/>
        </p:nvSpPr>
        <p:spPr>
          <a:xfrm rot="3263893">
            <a:off x="6190322" y="539612"/>
            <a:ext cx="463064" cy="2082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send data </a:t>
            </a:r>
            <a:r>
              <a:rPr lang="fr-BE" sz="1500"/>
              <a:t>(UPDATE)</a:t>
            </a:r>
            <a:endParaRPr lang="fr-BE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089512-6912-49CC-8116-E10CEA81672B}"/>
              </a:ext>
            </a:extLst>
          </p:cNvPr>
          <p:cNvSpPr/>
          <p:nvPr/>
        </p:nvSpPr>
        <p:spPr>
          <a:xfrm>
            <a:off x="3856969" y="2012373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Controller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17553BF2-C01B-C863-CD79-C3640A6F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81" y="4005595"/>
            <a:ext cx="32575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fr-BE"/>
              <a:t>Architecture MVC (desktop)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361842BF-2AEA-BFB5-C0D6-258C55B8B1CA}"/>
              </a:ext>
            </a:extLst>
          </p:cNvPr>
          <p:cNvSpPr/>
          <p:nvPr/>
        </p:nvSpPr>
        <p:spPr>
          <a:xfrm rot="7754638">
            <a:off x="2959450" y="477288"/>
            <a:ext cx="463064" cy="1608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change</a:t>
            </a:r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97980B7C-1AD7-26C2-406A-A04B5BBD363A}"/>
              </a:ext>
            </a:extLst>
          </p:cNvPr>
          <p:cNvSpPr/>
          <p:nvPr/>
        </p:nvSpPr>
        <p:spPr>
          <a:xfrm rot="3300245">
            <a:off x="2622505" y="2277033"/>
            <a:ext cx="598990" cy="1947503"/>
          </a:xfrm>
          <a:prstGeom prst="upArrow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</p:spTree>
    <p:extLst>
      <p:ext uri="{BB962C8B-B14F-4D97-AF65-F5344CB8AC3E}">
        <p14:creationId xmlns:p14="http://schemas.microsoft.com/office/powerpoint/2010/main" val="277085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A8BE183-B6F5-DBEB-EEEE-86B2B4A0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Architecture MVC (desktop)</a:t>
            </a:r>
          </a:p>
        </p:txBody>
      </p:sp>
      <p:pic>
        <p:nvPicPr>
          <p:cNvPr id="10" name="Espace réservé du contenu 9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0EAECDDA-E46C-7E7D-D93B-FF342E8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291"/>
            <a:ext cx="9137118" cy="36472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F5CAC-B26A-4858-B47C-C2CED46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12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762A-D65F-4AB5-904A-EA69561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467FC-BF00-4FB6-84A9-3F315773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Gérer toutes les données </a:t>
            </a:r>
          </a:p>
          <a:p>
            <a:r>
              <a:rPr lang="fr-BE"/>
              <a:t>Gérer la logique des données</a:t>
            </a:r>
          </a:p>
          <a:p>
            <a:pPr lvl="1"/>
            <a:r>
              <a:rPr lang="fr-BE"/>
              <a:t>Validation</a:t>
            </a:r>
          </a:p>
          <a:p>
            <a:pPr lvl="1"/>
            <a:r>
              <a:rPr lang="fr-BE"/>
              <a:t>Lecture</a:t>
            </a:r>
          </a:p>
          <a:p>
            <a:pPr lvl="1"/>
            <a:r>
              <a:rPr lang="fr-BE"/>
              <a:t>Enregistrement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paramétrise les requêtes pour SELECT 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fournit les données pour UPDATE, INSERT, ..</a:t>
            </a:r>
          </a:p>
          <a:p>
            <a:r>
              <a:rPr lang="fr-BE"/>
              <a:t>Exemple : application bancaire</a:t>
            </a:r>
          </a:p>
          <a:p>
            <a:pPr lvl="1"/>
            <a:r>
              <a:rPr lang="fr-BE"/>
              <a:t>Fichier des clients</a:t>
            </a:r>
          </a:p>
          <a:p>
            <a:pPr lvl="1"/>
            <a:r>
              <a:rPr lang="fr-BE"/>
              <a:t>Liste des dépôts</a:t>
            </a:r>
          </a:p>
          <a:p>
            <a:pPr lvl="1"/>
            <a:r>
              <a:rPr lang="fr-BE"/>
              <a:t>Vérification : les retraits ne dépassent pas la limite de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06A40-E998-664A-4FAD-C396AB13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11A30A1-D63F-2F48-7027-65468E66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47. Graphical User Interface (GUI)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92E369-43C9-D040-B4A5-C16EDC3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47-03 : widgets de base</a:t>
            </a:r>
          </a:p>
          <a:p>
            <a:r>
              <a:rPr lang="fr-BE"/>
              <a:t>47-05 : Model View Controller</a:t>
            </a:r>
          </a:p>
          <a:p>
            <a:r>
              <a:rPr lang="fr-BE"/>
              <a:t>47-07 : widgets avancés</a:t>
            </a:r>
          </a:p>
          <a:p>
            <a:r>
              <a:rPr lang="fr-BE"/>
              <a:t>47-13 : widgets animés</a:t>
            </a:r>
          </a:p>
          <a:p>
            <a:r>
              <a:rPr lang="fr-BE"/>
              <a:t>47-23 : widgets de base de données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9DDBD-C3A7-F597-5CA8-57511093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6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649D-9988-4724-80A0-1B55B7F9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View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37F6058-8F9D-4C37-AE7C-18DCA9937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Présenter les données via des éléments visuels</a:t>
            </a:r>
          </a:p>
          <a:p>
            <a:pPr lvl="1"/>
            <a:r>
              <a:rPr lang="fr-BE"/>
              <a:t>Texte, Table, Graphique, …</a:t>
            </a:r>
          </a:p>
          <a:p>
            <a:pPr lvl="1"/>
            <a:r>
              <a:rPr lang="fr-BE"/>
              <a:t>Balises HTML, Javascript, CSS</a:t>
            </a:r>
          </a:p>
          <a:p>
            <a:pPr lvl="1"/>
            <a:r>
              <a:rPr lang="fr-BE"/>
              <a:t>Tkinter, Canvas</a:t>
            </a:r>
          </a:p>
          <a:p>
            <a:r>
              <a:rPr lang="fr-BE"/>
              <a:t>Préparer la mise à jour des données</a:t>
            </a:r>
          </a:p>
          <a:p>
            <a:pPr lvl="1"/>
            <a:r>
              <a:rPr lang="fr-BE"/>
              <a:t>Formulaire</a:t>
            </a:r>
          </a:p>
          <a:p>
            <a:pPr lvl="1"/>
            <a:r>
              <a:rPr lang="fr-BE"/>
              <a:t>Bouton</a:t>
            </a:r>
          </a:p>
          <a:p>
            <a:pPr lvl="1"/>
            <a:r>
              <a:rPr lang="fr-BE"/>
              <a:t>Tkinter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envoie les données à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  <a:r>
              <a:rPr lang="fr-BE"/>
              <a:t> met en forme les données reçues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54DBD-78A1-6A5F-DBEE-F066552E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A036F-8591-4473-A3BA-5EA3390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Contrôleur / Controller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574D0-F74A-4F33-A7A2-B0ECDB4A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Dépendant de Model et View</a:t>
            </a:r>
          </a:p>
          <a:p>
            <a:r>
              <a:rPr lang="fr-BE"/>
              <a:t>Traiter les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</a:p>
          <a:p>
            <a:pPr lvl="1"/>
            <a:r>
              <a:rPr lang="fr-BE"/>
              <a:t>Callbacks</a:t>
            </a:r>
          </a:p>
          <a:p>
            <a:pPr lvl="1"/>
            <a:r>
              <a:rPr lang="fr-BE"/>
              <a:t>Validation des données d'un formulaire</a:t>
            </a:r>
          </a:p>
          <a:p>
            <a:endParaRPr lang="fr-BE"/>
          </a:p>
          <a:p>
            <a:r>
              <a:rPr lang="fr-BE"/>
              <a:t>Modifier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Mise à jour (UPDATE)</a:t>
            </a:r>
          </a:p>
          <a:p>
            <a:pPr lvl="1"/>
            <a:r>
              <a:rPr lang="fr-BE"/>
              <a:t>Ajout (INSERT)</a:t>
            </a:r>
          </a:p>
          <a:p>
            <a:pPr lvl="1"/>
            <a:r>
              <a:rPr lang="fr-BE"/>
              <a:t>Suppression (DELETE)</a:t>
            </a:r>
          </a:p>
          <a:p>
            <a:r>
              <a:rPr lang="fr-BE"/>
              <a:t>Modifier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/>
              <a:t>Suite aux modifications de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Suite aux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  <a:endParaRPr lang="fr-BE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B26B9-85F9-9888-2298-7D83A4C7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AEDB-F7E2-4D73-AE3B-A127170A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95A21-77E7-4749-933E-EDE55B22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Maintenance aisée du code</a:t>
            </a:r>
          </a:p>
          <a:p>
            <a:pPr lvl="1"/>
            <a:r>
              <a:rPr lang="fr-BE"/>
              <a:t>code plus facile à étendre et à développer</a:t>
            </a:r>
          </a:p>
          <a:p>
            <a:pPr lvl="1"/>
            <a:r>
              <a:rPr lang="fr-BE"/>
              <a:t>composant Model testable séparément de l'utilisateur</a:t>
            </a:r>
          </a:p>
          <a:p>
            <a:pPr lvl="1"/>
            <a:r>
              <a:rPr lang="fr-BE"/>
              <a:t>prise en charge facilitée de nouveaux types de web clients</a:t>
            </a:r>
          </a:p>
          <a:p>
            <a:pPr lvl="1"/>
            <a:r>
              <a:rPr lang="fr-BE"/>
              <a:t>différents composants développables en parallèle.</a:t>
            </a:r>
          </a:p>
          <a:p>
            <a:pPr lvl="1"/>
            <a:r>
              <a:rPr lang="fr-BE"/>
              <a:t>migration de base de données facilitée</a:t>
            </a:r>
          </a:p>
          <a:p>
            <a:r>
              <a:rPr lang="fr-BE">
                <a:solidFill>
                  <a:schemeClr val="accent2"/>
                </a:solidFill>
              </a:rPr>
              <a:t>Réduction de la complexité </a:t>
            </a:r>
          </a:p>
          <a:p>
            <a:pPr lvl="1"/>
            <a:r>
              <a:rPr lang="fr-BE"/>
              <a:t>division de l'application (en modèle, vue et contrôleur)</a:t>
            </a:r>
          </a:p>
          <a:p>
            <a:pPr lvl="1"/>
            <a:r>
              <a:rPr lang="fr-BE"/>
              <a:t>router unique traitant les requêtes de l'utilisateur </a:t>
            </a:r>
          </a:p>
          <a:p>
            <a:pPr lvl="1"/>
            <a:r>
              <a:rPr lang="fr-BE"/>
              <a:t>séparation de business logic et UI logic</a:t>
            </a:r>
          </a:p>
          <a:p>
            <a:r>
              <a:rPr lang="fr-BE">
                <a:solidFill>
                  <a:schemeClr val="accent2"/>
                </a:solidFill>
              </a:rPr>
              <a:t>Meilleur support pour le </a:t>
            </a:r>
            <a:r>
              <a:rPr lang="en-US">
                <a:solidFill>
                  <a:schemeClr val="accent2"/>
                </a:solidFill>
              </a:rPr>
              <a:t>test-driven development </a:t>
            </a:r>
            <a:r>
              <a:rPr lang="fr-BE">
                <a:solidFill>
                  <a:schemeClr val="accent2"/>
                </a:solidFill>
              </a:rPr>
              <a:t>(TDD)</a:t>
            </a:r>
          </a:p>
          <a:p>
            <a:pPr lvl="1"/>
            <a:r>
              <a:rPr lang="fr-BE"/>
              <a:t>Modularité et indépendance des classes et des objets, donc testables séparément.</a:t>
            </a:r>
          </a:p>
          <a:p>
            <a:r>
              <a:rPr lang="fr-BE">
                <a:solidFill>
                  <a:schemeClr val="accent2"/>
                </a:solidFill>
              </a:rPr>
              <a:t>Bien adapté aux applications web complexes</a:t>
            </a:r>
          </a:p>
          <a:p>
            <a:pPr lvl="1"/>
            <a:r>
              <a:rPr lang="fr-BE"/>
              <a:t>développement par de grandes équipes de concepteurs et de développeurs</a:t>
            </a:r>
          </a:p>
          <a:p>
            <a:pPr lvl="1"/>
            <a:r>
              <a:rPr lang="fr-BE"/>
              <a:t>facilitation de </a:t>
            </a:r>
            <a:r>
              <a:rPr lang="en-US"/>
              <a:t>Search Engine Optimization (SEO)</a:t>
            </a:r>
          </a:p>
          <a:p>
            <a:pPr lvl="1"/>
            <a:r>
              <a:rPr lang="fr-BE"/>
              <a:t>exploitation et amélioration des fonctionnalités proposées par ASP.NET, JSP, Django,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FE115-C614-4D82-B149-083A0D50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0B7D86-E9B0-4B55-A777-72BFF23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Code difficile à lire, à modifier, à tester unitairement et à réutiliser par un développeur extérieur. </a:t>
            </a:r>
          </a:p>
          <a:p>
            <a:pPr lvl="1"/>
            <a:r>
              <a:rPr lang="fr-BE"/>
              <a:t>augmentation du nombre de lignes de code</a:t>
            </a:r>
          </a:p>
          <a:p>
            <a:r>
              <a:rPr lang="fr-BE"/>
              <a:t>Navigation dans le framework parfois complexe.</a:t>
            </a:r>
          </a:p>
          <a:p>
            <a:pPr lvl="1"/>
            <a:r>
              <a:rPr lang="fr-BE"/>
              <a:t>introduction de plusieurs couches d'abstraction obligeant les utilisateurs à s'adapter à l'architecture du MVC.</a:t>
            </a:r>
          </a:p>
          <a:p>
            <a:pPr lvl="1"/>
            <a:r>
              <a:rPr lang="fr-BE"/>
              <a:t>appropriation de l'application ralentie à cause de l'apprentissage</a:t>
            </a:r>
          </a:p>
          <a:p>
            <a:r>
              <a:rPr lang="fr-BE"/>
              <a:t>Difficulté d'appliquer MVC dans un UI moderne</a:t>
            </a:r>
          </a:p>
          <a:p>
            <a:pPr lvl="1"/>
            <a:r>
              <a:rPr lang="fr-BE"/>
              <a:t>architecture non adaptée aux SPA</a:t>
            </a:r>
          </a:p>
          <a:p>
            <a:pPr lvl="1"/>
            <a:r>
              <a:rPr lang="fr-BE"/>
              <a:t>MVC orienté serveur, non orienté client</a:t>
            </a:r>
          </a:p>
          <a:p>
            <a:r>
              <a:rPr lang="fr-BE"/>
              <a:t>Difficulté pour plusieurs programmeurs de mener une programmation parallèle.</a:t>
            </a:r>
          </a:p>
          <a:p>
            <a:r>
              <a:rPr lang="fr-BE"/>
              <a:t>Connaissance de plusieurs technologies nécessaire.</a:t>
            </a:r>
          </a:p>
        </p:txBody>
      </p:sp>
    </p:spTree>
    <p:extLst>
      <p:ext uri="{BB962C8B-B14F-4D97-AF65-F5344CB8AC3E}">
        <p14:creationId xmlns:p14="http://schemas.microsoft.com/office/powerpoint/2010/main" val="12853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C9F7-2300-1BBE-0BA0-C3B758BD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713AB9E-EF51-E8DE-FCF9-3F79ADE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47-07 : widgets avancés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A61E4B-95DD-3150-7F6A-B54A9E99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les plus curieux …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3893B3-420C-2A9C-6C51-480C3C0CD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CDFEE-04DF-0F41-0B19-4FA07F560C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8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34D07B0-96D0-8904-D132-3011158D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Autres évènements	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95BE21B-741D-F763-BE0F-8980E199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lier des fonctions à d'autres évènements que le "click"</a:t>
            </a:r>
          </a:p>
          <a:p>
            <a:pPr lvl="1"/>
            <a:r>
              <a:rPr lang="fr-BE"/>
              <a:t>double-click, autres boutons de la souris, etc. </a:t>
            </a:r>
          </a:p>
          <a:p>
            <a:pPr lvl="1"/>
            <a:r>
              <a:rPr lang="fr-BE"/>
              <a:t>47-07-12-event.py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22E8F-B4BF-92D9-7A9B-135747E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DA5A5-9A6F-7B7D-1FFD-CCBEF4D2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GUI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3A561-AC9E-E723-BABD-59F890B6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268017"/>
            <a:ext cx="4625521" cy="3364707"/>
          </a:xfrm>
        </p:spPr>
        <p:txBody>
          <a:bodyPr/>
          <a:lstStyle/>
          <a:p>
            <a:r>
              <a:rPr lang="fr-BE"/>
              <a:t>Pour rendre un GUI plus dynamique</a:t>
            </a:r>
          </a:p>
          <a:p>
            <a:pPr lvl="1"/>
            <a:r>
              <a:rPr lang="fr-BE"/>
              <a:t>modifier les labels </a:t>
            </a:r>
          </a:p>
          <a:p>
            <a:pPr lvl="1"/>
            <a:r>
              <a:rPr lang="fr-BE"/>
              <a:t>47-07-13-gui_dynamique.py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6297DC-23BB-C5CE-25DB-CC1CC189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26</a:t>
            </a:fld>
            <a:endParaRPr lang="fr-B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1472AF-C405-D102-45E3-2FC66D8EB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7941" y="523857"/>
            <a:ext cx="1440017" cy="40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574CD-9CD3-464F-962D-7E6B7CF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Touches du clavier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5A0A67-705B-4E3A-B3B8-CE32F96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associer une touche clavier à une fonction, de la même façon qu'un bouton.</a:t>
            </a:r>
          </a:p>
          <a:p>
            <a:pPr lvl="1"/>
            <a:r>
              <a:rPr lang="fr-BE"/>
              <a:t>47-07-17-KeyBinding_sample.py</a:t>
            </a:r>
            <a:br>
              <a:rPr lang="fr-BE"/>
            </a:br>
            <a:endParaRPr lang="fr-BE"/>
          </a:p>
          <a:p>
            <a:pPr marL="342891" lvl="1" indent="0"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.bind( "&lt;KeyPress&gt;", command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8C996-10E5-2547-C712-8EB87748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8D1-2A02-724E-7352-F1DE090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37E85-AE5C-3FBD-0DD0-6BDBC0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028C2EA-5957-99B8-90CA-81368743D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47-07-21-insert_image.py</a:t>
            </a:r>
          </a:p>
          <a:p>
            <a:pPr lvl="1"/>
            <a:r>
              <a:rPr lang="fr-BE"/>
              <a:t>programmation.gif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E6D039-4C3A-71BD-D2E3-FEA40E59F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FD7FFB-3777-FD49-98EB-F560325A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33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475-B182-A798-3612-B3D7E722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CF2F-721C-06E3-3126-5AC6755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animée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FBE691-FA36-146D-1C37-D07234C14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47-07-23-insert_anim.py</a:t>
            </a:r>
          </a:p>
          <a:p>
            <a:pPr lvl="1"/>
            <a:r>
              <a:rPr lang="fr-BE"/>
              <a:t>tenor.gif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16234A3-B75E-D030-B4B0-D91248DD0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7DB0D-63F1-E690-68C2-876D43F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31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Principes généraux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Programmation événementielle ("</a:t>
            </a:r>
            <a:r>
              <a:rPr lang="fr-BE" dirty="0" err="1"/>
              <a:t>event-driven</a:t>
            </a:r>
            <a:r>
              <a:rPr lang="fr-BE" dirty="0"/>
              <a:t>")</a:t>
            </a:r>
          </a:p>
          <a:p>
            <a:r>
              <a:rPr lang="fr-BE" dirty="0" err="1"/>
              <a:t>Widgets</a:t>
            </a:r>
            <a:r>
              <a:rPr lang="fr-BE" dirty="0"/>
              <a:t> du GUI </a:t>
            </a:r>
          </a:p>
          <a:p>
            <a:r>
              <a:rPr lang="fr-BE" dirty="0"/>
              <a:t>Callback </a:t>
            </a:r>
          </a:p>
          <a:p>
            <a:r>
              <a:rPr lang="fr-BE" dirty="0"/>
              <a:t>Architecture du code </a:t>
            </a:r>
          </a:p>
          <a:p>
            <a:r>
              <a:rPr lang="fr-BE" dirty="0"/>
              <a:t>Bibliographie :</a:t>
            </a:r>
          </a:p>
          <a:p>
            <a:pPr lvl="1"/>
            <a:r>
              <a:rPr lang="fr-BE" dirty="0">
                <a:hlinkClick r:id="rId2"/>
              </a:rPr>
              <a:t>https://python.developpez.com/cours/TutoSwinnen/?page=Chapitre8</a:t>
            </a:r>
            <a:endParaRPr lang="fr-BE" dirty="0"/>
          </a:p>
          <a:p>
            <a:pPr lvl="1"/>
            <a:r>
              <a:rPr lang="fr-BE" dirty="0"/>
              <a:t>https://www.youtube.com/watch?v=HWxBtxPBCAc&amp;t=119s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7B58EE-955C-9BE3-62A2-6D85974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23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32CF6BC-63EF-BBBD-B83D-8CA7A58A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Gestion de fenêtres multiples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4DE3A-5576-10B7-D5E9-5C44D311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création et destruction</a:t>
            </a:r>
          </a:p>
          <a:p>
            <a:pPr lvl="1"/>
            <a:r>
              <a:rPr lang="fr-BE"/>
              <a:t>hard</a:t>
            </a:r>
          </a:p>
          <a:p>
            <a:pPr lvl="1"/>
            <a:r>
              <a:rPr lang="fr-BE"/>
              <a:t>47-07-35-multiple_windows.zip</a:t>
            </a:r>
          </a:p>
          <a:p>
            <a:r>
              <a:rPr lang="fr-BE"/>
              <a:t>approche par show/hide</a:t>
            </a:r>
          </a:p>
          <a:p>
            <a:pPr lvl="1"/>
            <a:r>
              <a:rPr lang="fr-BE"/>
              <a:t>soft et plus simple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6F90B-6981-9CCC-90E3-1255573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754C-3E10-C6AF-291C-F20E640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6813CF-1522-7DB4-D5E1-20167137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47-13 : widgets animés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D1ABE-9CE4-D54C-1C2A-7E59711E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Jouons au ballon … </a:t>
            </a:r>
            <a:r>
              <a:rPr lang="fr-BE">
                <a:sym typeface="Wingdings" panose="05000000000000000000" pitchFamily="2" charset="2"/>
              </a:rPr>
              <a:t></a:t>
            </a:r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23FCDA2-6A1B-88B1-8C8C-7B496529A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27900-CFBF-39D3-A104-37D822FD3E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93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47-13-11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fontScale="85000" lnSpcReduction="20000"/>
          </a:bodyPr>
          <a:lstStyle/>
          <a:p>
            <a:r>
              <a:rPr lang="fr-BE" dirty="0"/>
              <a:t>Fichier de </a:t>
            </a:r>
            <a:r>
              <a:rPr lang="fr-BE"/>
              <a:t>départ </a:t>
            </a:r>
            <a:br>
              <a:rPr lang="fr-BE"/>
            </a:br>
            <a:r>
              <a:rPr lang="fr-BE"/>
              <a:t>47-13-11</a:t>
            </a:r>
            <a:r>
              <a:rPr lang="fr-BE" dirty="0"/>
              <a:t>_balle_start.py</a:t>
            </a:r>
          </a:p>
          <a:p>
            <a:r>
              <a:rPr lang="fr-BE" dirty="0"/>
              <a:t>Ouvrez le fichier, faites tourner le programme et observez le code.</a:t>
            </a:r>
          </a:p>
          <a:p>
            <a:r>
              <a:rPr lang="fr-BE" dirty="0"/>
              <a:t>Ajoutez les fonctionnalités suivantes :</a:t>
            </a:r>
          </a:p>
          <a:p>
            <a:pPr lvl="1"/>
            <a:r>
              <a:rPr lang="fr-BE" dirty="0"/>
              <a:t>Mouvoir la balle en diagonale</a:t>
            </a:r>
          </a:p>
          <a:p>
            <a:pPr lvl="1"/>
            <a:r>
              <a:rPr lang="fr-BE" dirty="0"/>
              <a:t>Paramétrer le saut et la couleur de la balle</a:t>
            </a:r>
          </a:p>
          <a:p>
            <a:pPr lvl="1"/>
            <a:r>
              <a:rPr lang="fr-BE" dirty="0"/>
              <a:t>Réinitialiser la balle en sa position centrale</a:t>
            </a:r>
          </a:p>
          <a:p>
            <a:r>
              <a:rPr lang="fr-BE" dirty="0"/>
              <a:t>Pour les geeks :</a:t>
            </a:r>
          </a:p>
          <a:p>
            <a:pPr lvl="1"/>
            <a:r>
              <a:rPr lang="fr-BE" dirty="0"/>
              <a:t>Faire circuler la balle sur un carré</a:t>
            </a:r>
          </a:p>
          <a:p>
            <a:pPr lvl="1"/>
            <a:r>
              <a:rPr lang="fr-BE" dirty="0"/>
              <a:t>Faire circuler la balle sur un cercle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4541C3-621C-1984-B893-FFA725C5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6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47-13-21 </a:t>
            </a:r>
            <a:r>
              <a:rPr lang="fr-BE" dirty="0"/>
              <a:t>: la balle en POO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lnSpcReduction="10000"/>
          </a:bodyPr>
          <a:lstStyle/>
          <a:p>
            <a:r>
              <a:rPr lang="fr-BE"/>
              <a:t>Fichier de départ </a:t>
            </a:r>
            <a:br>
              <a:rPr lang="fr-BE"/>
            </a:br>
            <a:r>
              <a:rPr lang="fr-BE"/>
              <a:t>47-13-11_balle_start.py</a:t>
            </a:r>
          </a:p>
          <a:p>
            <a:r>
              <a:rPr lang="fr-BE"/>
              <a:t>Réécrivez </a:t>
            </a:r>
            <a:r>
              <a:rPr lang="fr-BE" dirty="0"/>
              <a:t>le code sous forme de classe</a:t>
            </a:r>
          </a:p>
          <a:p>
            <a:pPr lvl="1"/>
            <a:r>
              <a:rPr lang="fr-BE" dirty="0"/>
              <a:t>un objet "ballon" est créé</a:t>
            </a:r>
          </a:p>
          <a:p>
            <a:pPr lvl="1"/>
            <a:r>
              <a:rPr lang="fr-BE" dirty="0"/>
              <a:t>les boutons "gauche", "droite", etc. donnent les ordres (callback) à cet objet</a:t>
            </a:r>
          </a:p>
          <a:p>
            <a:pPr lvl="1"/>
            <a:r>
              <a:rPr lang="fr-BE" dirty="0"/>
              <a:t>supprimez les variables globales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0CE6F-F73D-486E-0541-B85040B1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88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47-13-24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Placez les boutons autour du </a:t>
            </a:r>
            <a:r>
              <a:rPr lang="fr-BE" dirty="0" err="1"/>
              <a:t>canvas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"gauche" à gauche</a:t>
            </a:r>
          </a:p>
          <a:p>
            <a:pPr lvl="1"/>
            <a:r>
              <a:rPr lang="fr-BE" dirty="0"/>
              <a:t>"droite" à droite, etc.</a:t>
            </a:r>
          </a:p>
          <a:p>
            <a:r>
              <a:rPr lang="fr-BE" dirty="0"/>
              <a:t>Tuyaux:</a:t>
            </a:r>
          </a:p>
          <a:p>
            <a:pPr lvl="1"/>
            <a:r>
              <a:rPr lang="fr-BE" dirty="0"/>
              <a:t>Ne placez pas les boutons sur le </a:t>
            </a:r>
            <a:r>
              <a:rPr lang="fr-BE" dirty="0" err="1"/>
              <a:t>canvas</a:t>
            </a:r>
            <a:r>
              <a:rPr lang="fr-BE" dirty="0"/>
              <a:t> même. </a:t>
            </a:r>
          </a:p>
          <a:p>
            <a:pPr lvl="1"/>
            <a:r>
              <a:rPr lang="fr-BE" dirty="0"/>
              <a:t>Utilisez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 au lieu de 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600" y="1268413"/>
            <a:ext cx="35113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81A84-A9CF-196A-F55E-4DA3F985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8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47-13-24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BE" dirty="0"/>
              <a:t>En mode "grille", on découpe le GUI en colonnes et rangées 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Exemple avec 3 colonnes et 3 rangées </a:t>
            </a:r>
          </a:p>
          <a:p>
            <a:pPr lvl="1"/>
            <a:r>
              <a:rPr lang="fr-BE" dirty="0"/>
              <a:t>L'image se trouve en haut à gauche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1"/>
            <a:r>
              <a:rPr lang="fr-BE" dirty="0"/>
              <a:t>Le bouton "droite" se trouve en 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fr-BE" dirty="0"/>
              <a:t>Code :</a:t>
            </a:r>
          </a:p>
          <a:p>
            <a:pPr marL="342900" lvl="1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.grid( row=1, column=2 )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D969448-A778-477F-872B-0F52E5CD9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6702" y="1268413"/>
            <a:ext cx="3471095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27950-45DA-EB27-5DF8-46CEA80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9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47-13-31 </a:t>
            </a:r>
            <a:r>
              <a:rPr lang="fr-BE" dirty="0"/>
              <a:t>: la balle automatique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Introduisez un mouvement automatique</a:t>
            </a:r>
          </a:p>
          <a:p>
            <a:pPr lvl="1"/>
            <a:r>
              <a:rPr lang="fr-BE" dirty="0"/>
              <a:t>démarrant au bouton "démarrer"</a:t>
            </a:r>
          </a:p>
          <a:p>
            <a:pPr lvl="1"/>
            <a:r>
              <a:rPr lang="fr-BE" dirty="0"/>
              <a:t>s'arrêtant au bouton "arrêter"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12BDB-6947-3F5C-5835-397A76E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1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47-13-31 </a:t>
            </a:r>
            <a:r>
              <a:rPr lang="fr-BE" dirty="0"/>
              <a:t>: la balle automatique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Considérez le corrigé fourni </a:t>
            </a:r>
          </a:p>
          <a:p>
            <a:pPr lvl="1"/>
            <a:r>
              <a:rPr lang="fr-BE" dirty="0"/>
              <a:t>Fichier "07-31-balle+auto.py"</a:t>
            </a:r>
          </a:p>
          <a:p>
            <a:pPr lvl="1"/>
            <a:r>
              <a:rPr lang="fr-BE" dirty="0"/>
              <a:t>Cliquez plusieurs fois sur "démarrez".</a:t>
            </a:r>
          </a:p>
          <a:p>
            <a:pPr lvl="1"/>
            <a:r>
              <a:rPr lang="fr-BE" dirty="0"/>
              <a:t>Que constatez-vous ? </a:t>
            </a:r>
          </a:p>
          <a:p>
            <a:pPr lvl="1"/>
            <a:r>
              <a:rPr lang="fr-BE" dirty="0"/>
              <a:t>Expliquez ce bug.</a:t>
            </a:r>
          </a:p>
          <a:p>
            <a:pPr lvl="2"/>
            <a:r>
              <a:rPr lang="fr-BE" dirty="0"/>
              <a:t>https://fr.wikipedia.org/wiki/Thread_(informatique)</a:t>
            </a:r>
          </a:p>
          <a:p>
            <a:pPr lvl="2"/>
            <a:r>
              <a:rPr lang="fr-BE" dirty="0"/>
              <a:t>https://en.wikipedia.org/wiki/Multithreading_(computer_architecture)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pic>
        <p:nvPicPr>
          <p:cNvPr id="1026" name="Picture 2" descr="A process with two threads of execution, running on a single processor. Thread #1 is executed first, eventually starts Thread #2, and waits for a response. When Thread #2 finishes, it signals Thread #1 to resume execution to completion and then finishes.">
            <a:extLst>
              <a:ext uri="{FF2B5EF4-FFF2-40B4-BE49-F238E27FC236}">
                <a16:creationId xmlns:a16="http://schemas.microsoft.com/office/drawing/2014/main" id="{CC88F1C6-70B9-4804-91E4-AB2D06D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441" y="1899274"/>
            <a:ext cx="2644486" cy="24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A01AE-D73E-6DED-642E-EBA6CB1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0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47-13-41 </a:t>
            </a:r>
            <a:r>
              <a:rPr lang="fr-BE" dirty="0"/>
              <a:t>: deux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Reprenez les exercices précédents</a:t>
            </a:r>
          </a:p>
          <a:p>
            <a:r>
              <a:rPr lang="fr-BE" dirty="0"/>
              <a:t>Intégrez la balle manuelle et la balle automatique au sein de la même application. Cf video.</a:t>
            </a:r>
          </a:p>
        </p:txBody>
      </p:sp>
      <p:pic>
        <p:nvPicPr>
          <p:cNvPr id="11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8D9B2654-DE22-4BDF-8BDC-D13771F6B7EF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8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288" y="1268413"/>
            <a:ext cx="3462337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50FC8-84EC-F886-2D58-3DD0FE9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47-13-51 </a:t>
            </a:r>
            <a:r>
              <a:rPr lang="fr-BE" dirty="0"/>
              <a:t>: plusieurs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Un nombre indéterminé de balles : trois, quatre, …, N.</a:t>
            </a:r>
          </a:p>
          <a:p>
            <a:r>
              <a:rPr lang="fr-BE" dirty="0"/>
              <a:t>Détection de collision entre les balles et les murs</a:t>
            </a:r>
          </a:p>
          <a:p>
            <a:r>
              <a:rPr lang="fr-BE" dirty="0"/>
              <a:t>Détection de collision des balles entre elles</a:t>
            </a:r>
          </a:p>
          <a:p>
            <a:r>
              <a:rPr lang="fr-BE" dirty="0"/>
              <a:t>POO complète, avec héritage</a:t>
            </a:r>
          </a:p>
        </p:txBody>
      </p: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F215E05-0E01-4BC6-9B8F-AC3FB83083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1268413"/>
            <a:ext cx="38227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2C39F-A9F7-BBB8-AA8F-30D68E4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833A-AA5A-1D58-3956-F7848102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0AA7-591D-381A-6302-6E1128F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  <a:endParaRPr lang="fr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B75CB-8497-C741-93BA-AA6C2E3E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686"/>
          <a:stretch/>
        </p:blipFill>
        <p:spPr>
          <a:xfrm>
            <a:off x="2669218" y="1697179"/>
            <a:ext cx="3497666" cy="21994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637DB2-DCD5-9A8B-1FC2-ECB766966133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F7BEFE-C095-1C2E-636E-EB95884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47-13-69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Reprenez l'exercice précédent.</a:t>
            </a:r>
          </a:p>
          <a:p>
            <a:r>
              <a:rPr lang="fr-BE"/>
              <a:t>Ajoutez </a:t>
            </a:r>
            <a:r>
              <a:rPr lang="fr-BE" dirty="0"/>
              <a:t>les fonctionnalités </a:t>
            </a:r>
            <a:r>
              <a:rPr lang="fr-BE"/>
              <a:t>suivantes (de simple à complexe)</a:t>
            </a:r>
            <a:endParaRPr lang="fr-BE" dirty="0"/>
          </a:p>
          <a:p>
            <a:pPr lvl="1"/>
            <a:r>
              <a:rPr lang="fr-BE"/>
              <a:t>Paramétrer la couleur des balles</a:t>
            </a:r>
          </a:p>
          <a:p>
            <a:pPr lvl="1"/>
            <a:r>
              <a:rPr lang="fr-BE"/>
              <a:t>Réinitialiser les balles en leur position centrale</a:t>
            </a:r>
          </a:p>
          <a:p>
            <a:pPr lvl="1"/>
            <a:r>
              <a:rPr lang="fr-BE"/>
              <a:t>Faire circuler les balles sur un autre parcours de votre choix</a:t>
            </a:r>
            <a:endParaRPr lang="fr-BE" dirty="0"/>
          </a:p>
          <a:p>
            <a:pPr lvl="1"/>
            <a:r>
              <a:rPr lang="fr-BE"/>
              <a:t>Faire </a:t>
            </a:r>
            <a:r>
              <a:rPr lang="fr-BE" dirty="0"/>
              <a:t>circuler la balle sur un cercle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A3F7C-B987-CE59-CDEB-2E738086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25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77B1-1055-B111-4914-3A2B6894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B9F0A03-44E4-BD9D-89A1-4F9B044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47-23 : widgets base de données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2345A8-AA53-AD23-F5E0-58FFD82D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B27729-175D-089D-21C1-395031F62A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0A49B-DA40-31B3-FFFA-CCEBDDA71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412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E879ABD-DD37-756D-24DB-0B0C73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2A5BBD8-E243-BF7D-4504-548ACDE8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de base </a:t>
            </a:r>
          </a:p>
          <a:p>
            <a:pPr lvl="1"/>
            <a:r>
              <a:rPr lang="fr-BE"/>
              <a:t>combinaison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Frame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Label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.pack()</a:t>
            </a:r>
            <a:r>
              <a:rPr lang="fr-BE"/>
              <a:t>, etc.</a:t>
            </a:r>
          </a:p>
          <a:p>
            <a:pPr lvl="1"/>
            <a:r>
              <a:rPr lang="fr-BE"/>
              <a:t>47-23-11-database_label_grid.py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54E697-4236-E768-9C55-C21D4DE0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42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F50ED9-6F57-85ED-48BD-356EC48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93" y="2574954"/>
            <a:ext cx="5006792" cy="2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6275-4372-42AC-6BF9-C9A4852C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9A6BE54-3BF5-2787-CDD2-9DBC5360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E2B37A-C87B-545D-4A2B-1012C3E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avancés</a:t>
            </a:r>
          </a:p>
          <a:p>
            <a:pPr lvl="1"/>
            <a:r>
              <a:rPr lang="fr-BE"/>
              <a:t>utilisation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Ttk</a:t>
            </a:r>
            <a:r>
              <a:rPr lang="fr-BE"/>
              <a:t> et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TreeView</a:t>
            </a:r>
          </a:p>
          <a:p>
            <a:pPr lvl="1"/>
            <a:r>
              <a:rPr lang="fr-BE"/>
              <a:t>47-23-13-database_treeview.py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CF202-6474-FE91-0405-A8F2AC4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43</a:t>
            </a:fld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7AEE8-8729-1A48-543F-7FF80CC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1" y="2505405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77A-E297-9DE7-BBDC-1CA9D47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32B864-E680-2DD6-4457-E87EE8E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Ttk TreeView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DC131-603B-ECEE-A60B-148EAFAB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44</a:t>
            </a:fld>
            <a:endParaRPr lang="fr-B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8B9342-DEEC-7880-7B5C-0241E6CB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5"/>
          <a:stretch/>
        </p:blipFill>
        <p:spPr bwMode="auto">
          <a:xfrm>
            <a:off x="628650" y="1038225"/>
            <a:ext cx="251664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shot">
            <a:extLst>
              <a:ext uri="{FF2B5EF4-FFF2-40B4-BE49-F238E27FC236}">
                <a16:creationId xmlns:a16="http://schemas.microsoft.com/office/drawing/2014/main" id="{1B450E26-7EAF-A857-289E-FA81AA4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9015" r="32375"/>
          <a:stretch/>
        </p:blipFill>
        <p:spPr bwMode="auto">
          <a:xfrm>
            <a:off x="3774375" y="1248881"/>
            <a:ext cx="4264870" cy="28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8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couleurs en notation hexadécimale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9EA98F6-8441-41B9-A810-EFE7790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27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Le système décimal est un système de numération en base 10.</a:t>
            </a:r>
          </a:p>
          <a:p>
            <a:pPr marL="0" indent="0">
              <a:buNone/>
            </a:pPr>
            <a:br>
              <a:rPr lang="fr-BE"/>
            </a:br>
            <a:r>
              <a:rPr lang="fr-BE">
                <a:solidFill>
                  <a:schemeClr val="accent2"/>
                </a:solidFill>
              </a:rPr>
              <a:t>{0, 1, 2, 3, 4, 5, 6, 7, 8, 9}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/>
              <a:t>Le système hexadécimal est un système de numération en base 16.</a:t>
            </a:r>
            <a:br>
              <a:rPr lang="fr-BE"/>
            </a:br>
            <a:endParaRPr lang="fr-BE"/>
          </a:p>
          <a:p>
            <a:pPr marL="0" indent="0">
              <a:buNone/>
            </a:pPr>
            <a:r>
              <a:rPr lang="fr-BE">
                <a:solidFill>
                  <a:schemeClr val="accent2"/>
                </a:solidFill>
              </a:rPr>
              <a:t>{0, 1, 2, 3, 4, 5, 6, 7, 8, </a:t>
            </a:r>
            <a:br>
              <a:rPr lang="fr-BE">
                <a:solidFill>
                  <a:schemeClr val="accent2"/>
                </a:solidFill>
              </a:rPr>
            </a:br>
            <a:r>
              <a:rPr lang="fr-BE">
                <a:solidFill>
                  <a:schemeClr val="accent2"/>
                </a:solidFill>
              </a:rPr>
              <a:t>  9, A, B, C, D, E, F}</a:t>
            </a:r>
          </a:p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AD546D-F06D-2C73-DA5C-C175260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Que valent les nombres hexadécimaux suivants dans le système décimal ?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A6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7AA8CE-84BC-2397-D66B-58D91DFF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Augmenter la valeur d'une couleur, augmente son </a:t>
            </a:r>
            <a:r>
              <a:rPr lang="fr-BE">
                <a:solidFill>
                  <a:schemeClr val="accent2"/>
                </a:solidFill>
              </a:rPr>
              <a:t>intensité.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118" name="Google Shape;118;p21"/>
          <p:cNvSpPr txBox="1"/>
          <p:nvPr/>
        </p:nvSpPr>
        <p:spPr>
          <a:xfrm>
            <a:off x="2608780" y="2766488"/>
            <a:ext cx="3857175" cy="58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5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#00FF00</a:t>
            </a:r>
            <a:endParaRPr sz="45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Google Shape;119;p21"/>
          <p:cNvSpPr/>
          <p:nvPr/>
        </p:nvSpPr>
        <p:spPr>
          <a:xfrm rot="5400000">
            <a:off x="3917792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0" name="Google Shape;120;p21"/>
          <p:cNvSpPr/>
          <p:nvPr/>
        </p:nvSpPr>
        <p:spPr>
          <a:xfrm rot="5400000">
            <a:off x="5239011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1" name="Google Shape;121;p21"/>
          <p:cNvSpPr/>
          <p:nvPr/>
        </p:nvSpPr>
        <p:spPr>
          <a:xfrm rot="-5405082">
            <a:off x="4572317" y="2439338"/>
            <a:ext cx="304425" cy="65430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2" name="Google Shape;122;p21"/>
          <p:cNvSpPr txBox="1"/>
          <p:nvPr/>
        </p:nvSpPr>
        <p:spPr>
          <a:xfrm>
            <a:off x="3631817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000" dirty="0"/>
              <a:t>Rouge</a:t>
            </a:r>
            <a:endParaRPr sz="20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4286342" y="2270924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 dirty="0"/>
              <a:t>Vert</a:t>
            </a:r>
            <a:endParaRPr sz="2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953036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/>
              <a:t>Bleu</a:t>
            </a:r>
            <a:endParaRPr sz="2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96EBE-8A79-5175-2B6F-DBB8E21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noms de couleurs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Couleurs standards :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(#FFFFFF)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 (#000000)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(#FF0000)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(#00FF00)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(#0000FF)</a:t>
            </a:r>
          </a:p>
          <a:p>
            <a:r>
              <a:rPr lang="en-US" dirty="0"/>
              <a:t>140 </a:t>
            </a:r>
            <a:r>
              <a:rPr lang="en-US" dirty="0" err="1"/>
              <a:t>noms</a:t>
            </a:r>
            <a:r>
              <a:rPr lang="en-US" dirty="0"/>
              <a:t> (</a:t>
            </a:r>
            <a:r>
              <a:rPr lang="en-US" dirty="0" err="1"/>
              <a:t>prédéfinis</a:t>
            </a:r>
            <a:r>
              <a:rPr lang="en-US" dirty="0"/>
              <a:t>) de couleurs :</a:t>
            </a:r>
          </a:p>
          <a:p>
            <a:pPr lvl="1"/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A654-0AD2-DA51-BAD8-96DD7A74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9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17" y="1186483"/>
            <a:ext cx="1319597" cy="38004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77" y="1186483"/>
            <a:ext cx="5459473" cy="3637373"/>
          </a:xfrm>
        </p:spPr>
      </p:pic>
      <p:sp>
        <p:nvSpPr>
          <p:cNvPr id="11" name="Multiply 10"/>
          <p:cNvSpPr/>
          <p:nvPr/>
        </p:nvSpPr>
        <p:spPr>
          <a:xfrm>
            <a:off x="320425" y="1654139"/>
            <a:ext cx="2073453" cy="2784297"/>
          </a:xfrm>
          <a:prstGeom prst="mathMultiply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fr-BE" b="1">
              <a:ln/>
              <a:solidFill>
                <a:schemeClr val="accent3"/>
              </a:solidFill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2876710" y="1001548"/>
            <a:ext cx="1089061" cy="1089061"/>
          </a:xfrm>
          <a:prstGeom prst="smileyFac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6A38DA-0CF3-94FD-8B5D-4D6CD543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42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Callback : "Command"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Callback = fonction </a:t>
            </a:r>
            <a:r>
              <a:rPr lang="fr-BE"/>
              <a:t>appelée lorsque l'évènement arrive</a:t>
            </a:r>
          </a:p>
          <a:p>
            <a:pPr lvl="1"/>
            <a:r>
              <a:rPr lang="fr-BE"/>
              <a:t>càd lorsque </a:t>
            </a:r>
            <a:r>
              <a:rPr lang="fr-BE" dirty="0"/>
              <a:t>le widget est activé </a:t>
            </a:r>
          </a:p>
          <a:p>
            <a:pPr lvl="2"/>
            <a:r>
              <a:rPr lang="fr-BE"/>
              <a:t>un bouton </a:t>
            </a:r>
            <a:r>
              <a:rPr lang="fr-BE" dirty="0"/>
              <a:t>est pressé</a:t>
            </a:r>
          </a:p>
          <a:p>
            <a:pPr lvl="2"/>
            <a:r>
              <a:rPr lang="fr-BE"/>
              <a:t>la </a:t>
            </a:r>
            <a:r>
              <a:rPr lang="fr-BE" dirty="0"/>
              <a:t>souris quitte </a:t>
            </a:r>
            <a:r>
              <a:rPr lang="fr-BE"/>
              <a:t>une fenêtre, etc.</a:t>
            </a:r>
            <a:endParaRPr lang="fr-BE" dirty="0"/>
          </a:p>
          <a:p>
            <a:pPr lvl="1"/>
            <a:r>
              <a:rPr lang="fr-BE"/>
              <a:t>Python : le </a:t>
            </a:r>
            <a:r>
              <a:rPr lang="fr-BE" dirty="0"/>
              <a:t>callback </a:t>
            </a:r>
            <a:r>
              <a:rPr lang="fr-BE"/>
              <a:t>s'appelle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command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BE" dirty="0"/>
              <a:t>Procédure à suivre : 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Ecrire la fonction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py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L'associer au widget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F3475-CC9E-B98E-A5D7-97AE6BC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0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4D8C4E5-399B-A54B-643B-13713FB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47-03 : widgets de base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66BFB5-7ED1-3D01-0450-EC46B25D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A8C0780-C643-38F0-0FDF-CEAE560C5A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4CBE6-7703-54D3-8C6F-3DDDCCFFF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9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2298967" cy="1635978"/>
          </a:xfrm>
        </p:spPr>
        <p:txBody>
          <a:bodyPr>
            <a:noAutofit/>
          </a:bodyPr>
          <a:lstStyle/>
          <a:p>
            <a:r>
              <a:rPr lang="fr-BE" sz="3200"/>
              <a:t>Principaux </a:t>
            </a:r>
            <a:br>
              <a:rPr lang="fr-BE" sz="3200"/>
            </a:br>
            <a:r>
              <a:rPr lang="fr-BE" sz="3200"/>
              <a:t>Widgets de </a:t>
            </a:r>
            <a:br>
              <a:rPr lang="fr-BE" sz="3200"/>
            </a:br>
            <a:r>
              <a:rPr lang="fr-BE" sz="3200"/>
              <a:t>Tkinter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80881" y="163399"/>
            <a:ext cx="2355206" cy="1104617"/>
            <a:chOff x="628650" y="1215617"/>
            <a:chExt cx="2913203" cy="1377112"/>
          </a:xfrm>
        </p:grpSpPr>
        <p:sp>
          <p:nvSpPr>
            <p:cNvPr id="5" name="TextBox 4"/>
            <p:cNvSpPr txBox="1"/>
            <p:nvPr/>
          </p:nvSpPr>
          <p:spPr>
            <a:xfrm>
              <a:off x="628650" y="1215617"/>
              <a:ext cx="2913203" cy="13771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Label, Entry</a:t>
              </a:r>
              <a:br>
                <a:rPr lang="fr-BE"/>
              </a:br>
              <a:endParaRPr lang="fr-B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52" y="1651082"/>
              <a:ext cx="2743825" cy="8129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69302" y="1909822"/>
            <a:ext cx="2824223" cy="3095547"/>
            <a:chOff x="3095987" y="1528546"/>
            <a:chExt cx="3293239" cy="3388056"/>
          </a:xfrm>
        </p:grpSpPr>
        <p:sp>
          <p:nvSpPr>
            <p:cNvPr id="11" name="TextBox 10"/>
            <p:cNvSpPr txBox="1"/>
            <p:nvPr/>
          </p:nvSpPr>
          <p:spPr>
            <a:xfrm>
              <a:off x="3095987" y="1528546"/>
              <a:ext cx="3293239" cy="33880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Check button</a:t>
              </a:r>
              <a:br>
                <a:rPr lang="fr-BE"/>
              </a:br>
              <a:br>
                <a:rPr lang="fr-BE"/>
              </a:br>
              <a:endParaRPr lang="fr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2893" y="1912405"/>
              <a:ext cx="3019425" cy="28765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1723" y="2737025"/>
            <a:ext cx="3398556" cy="2268344"/>
            <a:chOff x="224320" y="1622607"/>
            <a:chExt cx="4081763" cy="2694456"/>
          </a:xfrm>
        </p:grpSpPr>
        <p:sp>
          <p:nvSpPr>
            <p:cNvPr id="17" name="TextBox 16"/>
            <p:cNvSpPr txBox="1"/>
            <p:nvPr/>
          </p:nvSpPr>
          <p:spPr>
            <a:xfrm>
              <a:off x="224320" y="1622607"/>
              <a:ext cx="4081763" cy="2694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Listbox, Radio button</a:t>
              </a:r>
              <a:br>
                <a:rPr lang="fr-BE"/>
              </a:br>
              <a:endParaRPr lang="fr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39" y="2006466"/>
              <a:ext cx="3829050" cy="2171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217359" y="37989"/>
            <a:ext cx="2985008" cy="2860613"/>
            <a:chOff x="2802334" y="299275"/>
            <a:chExt cx="2985008" cy="2860613"/>
          </a:xfrm>
        </p:grpSpPr>
        <p:sp>
          <p:nvSpPr>
            <p:cNvPr id="23" name="TextBox 22"/>
            <p:cNvSpPr txBox="1"/>
            <p:nvPr/>
          </p:nvSpPr>
          <p:spPr>
            <a:xfrm>
              <a:off x="2802334" y="299275"/>
              <a:ext cx="2985008" cy="28606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Menu, Menubutton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862" y="645145"/>
              <a:ext cx="2725416" cy="2330331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597D77-C761-C064-5CC2-3D367E7F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1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01" y="875944"/>
            <a:ext cx="5842199" cy="339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Exemples de GUI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" y="0"/>
            <a:ext cx="720454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53" y="262226"/>
            <a:ext cx="5238095" cy="4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9EFB4-E108-71D4-B9EB-5E0F2D28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31016</TotalTime>
  <Words>1805</Words>
  <Application>Microsoft Office PowerPoint</Application>
  <PresentationFormat>Affichage à l'écran (16:9)</PresentationFormat>
  <Paragraphs>334</Paragraphs>
  <Slides>49</Slides>
  <Notes>6</Notes>
  <HiddenSlides>1</HiddenSlides>
  <MMClips>4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  <vt:variant>
        <vt:lpstr>Diaporamas personnalisés</vt:lpstr>
      </vt:variant>
      <vt:variant>
        <vt:i4>1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Courier New</vt:lpstr>
      <vt:lpstr>Garamond</vt:lpstr>
      <vt:lpstr>Wingdings</vt:lpstr>
      <vt:lpstr>burotix</vt:lpstr>
      <vt:lpstr>Partie 47 : Graphical User Interface (GUI)</vt:lpstr>
      <vt:lpstr>47. Graphical User Interface (GUI)</vt:lpstr>
      <vt:lpstr>Principes généraux</vt:lpstr>
      <vt:lpstr>Programmation événementielle</vt:lpstr>
      <vt:lpstr>Programmation événementielle</vt:lpstr>
      <vt:lpstr>Callback : "Command"</vt:lpstr>
      <vt:lpstr>Chapitre 47-03 : widgets de base </vt:lpstr>
      <vt:lpstr>Principaux  Widgets de  Tkinter</vt:lpstr>
      <vt:lpstr>Exemples de GUI </vt:lpstr>
      <vt:lpstr>Exo 47-03-01 : architecture générale</vt:lpstr>
      <vt:lpstr>Exo 47-03-01 : architecture générale</vt:lpstr>
      <vt:lpstr>Exo 47-03-02 : la calculatrice</vt:lpstr>
      <vt:lpstr>Exo 47-03-03 : le convertisseur d'adresse IP</vt:lpstr>
      <vt:lpstr>Exo 47-03-04 : combobox, sample</vt:lpstr>
      <vt:lpstr>Exo 47-03-05 : listbox, sample</vt:lpstr>
      <vt:lpstr>Chapitre 47-05 : Model View Controller</vt:lpstr>
      <vt:lpstr>Architecture MVC (desktop)</vt:lpstr>
      <vt:lpstr>Architecture MVC (desktop)</vt:lpstr>
      <vt:lpstr>Model</vt:lpstr>
      <vt:lpstr>View</vt:lpstr>
      <vt:lpstr>Contrôleur / Controller</vt:lpstr>
      <vt:lpstr>Avantages</vt:lpstr>
      <vt:lpstr>Inconvénients</vt:lpstr>
      <vt:lpstr>Chapitre 47-07 : widgets avancés</vt:lpstr>
      <vt:lpstr>Autres évènements </vt:lpstr>
      <vt:lpstr>GUI dynamique</vt:lpstr>
      <vt:lpstr>Touches du clavier</vt:lpstr>
      <vt:lpstr>Insérer une image dans un form</vt:lpstr>
      <vt:lpstr>Insérer une image animée dans un form</vt:lpstr>
      <vt:lpstr>Gestion de fenêtres multiples</vt:lpstr>
      <vt:lpstr>Chapitre 47-13 : widgets animés</vt:lpstr>
      <vt:lpstr>Exo 47-13-11 : la balle mouvante</vt:lpstr>
      <vt:lpstr>Exo 47-13-21 : la balle en POO</vt:lpstr>
      <vt:lpstr>Exo 47-13-24 : la balle en mode "grille" (1/2)</vt:lpstr>
      <vt:lpstr>Exo 47-13-24 : la balle en mode "grille" (1/2)</vt:lpstr>
      <vt:lpstr>Exo 47-13-31 : la balle automatique (1/2)</vt:lpstr>
      <vt:lpstr>Exo 47-13-31 : la balle automatique (2/2)</vt:lpstr>
      <vt:lpstr>Exo 47-13-41 : deux balles</vt:lpstr>
      <vt:lpstr>Exo 47-13-51 : plusieurs balles</vt:lpstr>
      <vt:lpstr>Exo 47-13-69 : la balle mouvante</vt:lpstr>
      <vt:lpstr>Chapitre 47-23 : widgets base de données</vt:lpstr>
      <vt:lpstr>widgets de base de données</vt:lpstr>
      <vt:lpstr>widgets de base de données</vt:lpstr>
      <vt:lpstr>Ttk TreeView</vt:lpstr>
      <vt:lpstr>Les couleurs en notation hexadécimale</vt:lpstr>
      <vt:lpstr>Les couleurs en hexadecimal</vt:lpstr>
      <vt:lpstr>Les couleurs en hexadecimal</vt:lpstr>
      <vt:lpstr>Les couleurs en hexadecimal</vt:lpstr>
      <vt:lpstr>Les noms de couleurs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525</cp:revision>
  <cp:lastPrinted>2018-05-08T09:14:33Z</cp:lastPrinted>
  <dcterms:created xsi:type="dcterms:W3CDTF">2017-05-21T15:22:48Z</dcterms:created>
  <dcterms:modified xsi:type="dcterms:W3CDTF">2025-01-14T23:01:32Z</dcterms:modified>
</cp:coreProperties>
</file>